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18.fntdata" ContentType="application/x-fontdata"/>
  <Override PartName="/ppt/fonts/font19.fntdata" ContentType="application/x-fontdata"/>
  <Override PartName="/ppt/fonts/font2.fntdata" ContentType="application/x-fontdata"/>
  <Override PartName="/ppt/fonts/font20.fntdata" ContentType="application/x-fontdata"/>
  <Override PartName="/ppt/fonts/font21.fntdata" ContentType="application/x-fontdata"/>
  <Override PartName="/ppt/fonts/font2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97" r:id="rId3"/>
    <p:sldId id="298" r:id="rId5"/>
    <p:sldId id="299" r:id="rId6"/>
    <p:sldId id="301" r:id="rId7"/>
    <p:sldId id="300" r:id="rId8"/>
    <p:sldId id="302" r:id="rId9"/>
    <p:sldId id="303" r:id="rId10"/>
    <p:sldId id="294" r:id="rId11"/>
    <p:sldId id="259" r:id="rId12"/>
    <p:sldId id="260" r:id="rId13"/>
    <p:sldId id="257" r:id="rId14"/>
    <p:sldId id="295" r:id="rId15"/>
    <p:sldId id="261" r:id="rId16"/>
    <p:sldId id="296" r:id="rId17"/>
    <p:sldId id="275" r:id="rId18"/>
    <p:sldId id="304" r:id="rId19"/>
    <p:sldId id="277" r:id="rId20"/>
    <p:sldId id="308" r:id="rId21"/>
    <p:sldId id="318" r:id="rId22"/>
    <p:sldId id="319" r:id="rId23"/>
    <p:sldId id="320" r:id="rId24"/>
    <p:sldId id="321" r:id="rId25"/>
    <p:sldId id="278" r:id="rId26"/>
  </p:sldIdLst>
  <p:sldSz cx="9144000" cy="5143500" type="screen16x9"/>
  <p:notesSz cx="6858000" cy="9144000"/>
  <p:embeddedFontLs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  <p:embeddedFont>
      <p:font typeface="Poppins Light" panose="020B0604020202020204" charset="0"/>
      <p:regular r:id="rId38"/>
      <p:bold r:id="rId39"/>
      <p:italic r:id="rId40"/>
      <p:boldItalic r:id="rId41"/>
    </p:embeddedFont>
    <p:embeddedFont>
      <p:font typeface="Muli" panose="020B0604020202020204" charset="0"/>
      <p:regular r:id="rId42"/>
      <p:bold r:id="rId43"/>
      <p:italic r:id="rId44"/>
      <p:boldItalic r:id="rId45"/>
    </p:embeddedFont>
    <p:embeddedFont>
      <p:font typeface="Muli Light" panose="020B0604020202020204" charset="0"/>
      <p:regular r:id="rId46"/>
      <p:bold r:id="rId47"/>
      <p:italic r:id="rId48"/>
      <p:boldItalic r:id="rId49"/>
    </p:embeddedFont>
    <p:embeddedFont>
      <p:font typeface="Segoe UI Semilight" panose="020B0402040204020203" pitchFamily="34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D8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4C9D2E-79FA-467B-9E98-DAF1D2D2139A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746" autoAdjust="0"/>
  </p:normalViewPr>
  <p:slideViewPr>
    <p:cSldViewPr snapToGrid="0">
      <p:cViewPr varScale="1">
        <p:scale>
          <a:sx n="81" d="100"/>
          <a:sy n="81" d="100"/>
        </p:scale>
        <p:origin x="1086" y="60"/>
      </p:cViewPr>
      <p:guideLst>
        <p:guide orient="horz" pos="1650"/>
        <p:guide pos="29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font" Target="fonts/font22.fntdata"/><Relationship Id="rId50" Type="http://schemas.openxmlformats.org/officeDocument/2006/relationships/font" Target="fonts/font21.fntdata"/><Relationship Id="rId5" Type="http://schemas.openxmlformats.org/officeDocument/2006/relationships/slide" Target="slides/slide2.xml"/><Relationship Id="rId49" Type="http://schemas.openxmlformats.org/officeDocument/2006/relationships/font" Target="fonts/font20.fntdata"/><Relationship Id="rId48" Type="http://schemas.openxmlformats.org/officeDocument/2006/relationships/font" Target="fonts/font19.fntdata"/><Relationship Id="rId47" Type="http://schemas.openxmlformats.org/officeDocument/2006/relationships/font" Target="fonts/font18.fntdata"/><Relationship Id="rId46" Type="http://schemas.openxmlformats.org/officeDocument/2006/relationships/font" Target="fonts/font17.fntdata"/><Relationship Id="rId45" Type="http://schemas.openxmlformats.org/officeDocument/2006/relationships/font" Target="fonts/font16.fntdata"/><Relationship Id="rId44" Type="http://schemas.openxmlformats.org/officeDocument/2006/relationships/font" Target="fonts/font15.fntdata"/><Relationship Id="rId43" Type="http://schemas.openxmlformats.org/officeDocument/2006/relationships/font" Target="fonts/font14.fntdata"/><Relationship Id="rId42" Type="http://schemas.openxmlformats.org/officeDocument/2006/relationships/font" Target="fonts/font13.fntdata"/><Relationship Id="rId41" Type="http://schemas.openxmlformats.org/officeDocument/2006/relationships/font" Target="fonts/font12.fntdata"/><Relationship Id="rId40" Type="http://schemas.openxmlformats.org/officeDocument/2006/relationships/font" Target="fonts/font11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10.fntdata"/><Relationship Id="rId38" Type="http://schemas.openxmlformats.org/officeDocument/2006/relationships/font" Target="fonts/font9.fntdata"/><Relationship Id="rId37" Type="http://schemas.openxmlformats.org/officeDocument/2006/relationships/font" Target="fonts/font8.fntdata"/><Relationship Id="rId36" Type="http://schemas.openxmlformats.org/officeDocument/2006/relationships/font" Target="fonts/font7.fntdata"/><Relationship Id="rId35" Type="http://schemas.openxmlformats.org/officeDocument/2006/relationships/font" Target="fonts/font6.fntdata"/><Relationship Id="rId34" Type="http://schemas.openxmlformats.org/officeDocument/2006/relationships/font" Target="fonts/font5.fntdata"/><Relationship Id="rId33" Type="http://schemas.openxmlformats.org/officeDocument/2006/relationships/font" Target="fonts/font4.fntdata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Hi, We are team XDEV from university of agriculture, Faisalabad.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a parent's </a:t>
            </a:r>
            <a:r>
              <a:rPr lang="en-US"/>
              <a:t>worst nightmare,</a:t>
            </a:r>
            <a:endParaRPr lang="en-US" dirty="0"/>
          </a:p>
          <a:p>
            <a:r>
              <a:rPr lang="en-US" dirty="0"/>
              <a:t>Imagine the </a:t>
            </a:r>
            <a:r>
              <a:rPr lang="en-US" dirty="0" err="1"/>
              <a:t>tension,pain</a:t>
            </a:r>
            <a:r>
              <a:rPr lang="en-US" dirty="0"/>
              <a:t> and agony they go through if they loose their child.</a:t>
            </a:r>
            <a:endParaRPr lang="en-US" dirty="0"/>
          </a:p>
          <a:p>
            <a:r>
              <a:rPr lang="en-US" dirty="0"/>
              <a:t>Thousands of children go missing daily in every part of the world due to a certain reasons like kidnaping and parents negligence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daily go through a lot of cases either on social media, tv channels, banners or newspapers. like some of these cases where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situation could be worst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happening all the time, every where all around the globe.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media helps to get child back to their parents</a:t>
            </a:r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social media, loudspeakers, newspaper and Television ads, posters and banners to help us find our loved ones.</a:t>
            </a:r>
            <a:endParaRPr lang="en-US" dirty="0"/>
          </a:p>
          <a:p>
            <a:r>
              <a:rPr lang="en-US" dirty="0"/>
              <a:t>Deliveroo, an online food ordering company also started a service to find missing children.</a:t>
            </a:r>
            <a:endParaRPr lang="en-US" dirty="0"/>
          </a:p>
          <a:p>
            <a:r>
              <a:rPr lang="en-US" dirty="0"/>
              <a:t>Around 500 of the food delivery app’s riders in London, Manchester, Birmingham </a:t>
            </a:r>
            <a:endParaRPr lang="en-US" dirty="0"/>
          </a:p>
          <a:p>
            <a:r>
              <a:rPr lang="en-US" dirty="0"/>
              <a:t>and Bristol displayed posters on the bags used to carry food as part of a campaign</a:t>
            </a:r>
            <a:endParaRPr lang="en-US" dirty="0"/>
          </a:p>
          <a:p>
            <a:r>
              <a:rPr lang="en-US" dirty="0"/>
              <a:t>with charity Missing People.</a:t>
            </a:r>
            <a:endParaRPr lang="en-US" dirty="0"/>
          </a:p>
          <a:p>
            <a:r>
              <a:rPr lang="en-US" dirty="0"/>
              <a:t>But it is limited to small geographical areas and has a very limited scope.</a:t>
            </a: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 is to use AI and Deep learning to find missing children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create an app to help people to find missing one on the base of deep learning.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Parents/Relatives of missing children uploads an image of child with some details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some other person find a lost child, he can upload pic of that child with location and contact details.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If it matches with someone in out database, parents of lost child gets a notification with location and contact details. And they can have their child back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A4BC"/>
              </a:buClr>
              <a:buSzPts val="3200"/>
              <a:buChar char="●"/>
              <a:defRPr sz="3200">
                <a:solidFill>
                  <a:srgbClr val="A7A4BC"/>
                </a:solidFill>
              </a:defRPr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>
                <a:solidFill>
                  <a:srgbClr val="A7A4BC"/>
                </a:solidFill>
              </a:defRPr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rgbClr val="A7A4BC"/>
                </a:solidFill>
              </a:defRPr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>
                <a:solidFill>
                  <a:srgbClr val="A7A4BC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 b="1">
                <a:solidFill>
                  <a:srgbClr val="A7D86D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 b="1">
              <a:solidFill>
                <a:srgbClr val="A7D86D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p8"/>
          <p:cNvSpPr txBox="1">
            <a:spLocks noGrp="1"/>
          </p:cNvSpPr>
          <p:nvPr>
            <p:ph type="body" idx="2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3" name="Google Shape;43;p8"/>
          <p:cNvSpPr txBox="1">
            <a:spLocks noGrp="1"/>
          </p:cNvSpPr>
          <p:nvPr>
            <p:ph type="body" idx="3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illustration">
  <p:cSld name="TITLE_ONLY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no illustration">
  <p:cSld name="BLANK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Date Here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Your Footer Here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69BB-9CF1-436E-9ADF-E46804694E4E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7D86D"/>
              </a:buClr>
              <a:buSzPts val="4800"/>
              <a:buFont typeface="Poppins"/>
              <a:buNone/>
              <a:defRPr sz="4800" b="1">
                <a:solidFill>
                  <a:srgbClr val="A7D86D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683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7D86D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marL="914400" lvl="1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marL="1371600" lvl="2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marL="1828800" lvl="3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marL="2286000" lvl="4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marL="2743200" lvl="5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marL="3200400" lvl="6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●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marL="3657600" lvl="7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○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marL="4114800" lvl="8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4BC"/>
              </a:buClr>
              <a:buSzPts val="2200"/>
              <a:buFont typeface="Muli Light"/>
              <a:buChar char="■"/>
              <a:defRPr sz="2200">
                <a:solidFill>
                  <a:srgbClr val="65617D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r">
              <a:buNone/>
              <a:defRPr sz="1300">
                <a:solidFill>
                  <a:srgbClr val="A7D86D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8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jpe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microsoft.com/office/2007/relationships/media" Target="../media/media3.mp4"/><Relationship Id="rId7" Type="http://schemas.openxmlformats.org/officeDocument/2006/relationships/video" Target="../media/media3.mp4"/><Relationship Id="rId6" Type="http://schemas.openxmlformats.org/officeDocument/2006/relationships/image" Target="../media/image7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6.png"/><Relationship Id="rId20" Type="http://schemas.openxmlformats.org/officeDocument/2006/relationships/notesSlide" Target="../notesSlides/notesSlide2.xml"/><Relationship Id="rId2" Type="http://schemas.microsoft.com/office/2007/relationships/media" Target="../media/media1.mp4"/><Relationship Id="rId19" Type="http://schemas.openxmlformats.org/officeDocument/2006/relationships/slideLayout" Target="../slideLayouts/slideLayout9.xml"/><Relationship Id="rId18" Type="http://schemas.openxmlformats.org/officeDocument/2006/relationships/image" Target="../media/image11.png"/><Relationship Id="rId17" Type="http://schemas.microsoft.com/office/2007/relationships/media" Target="../media/media6.mp4"/><Relationship Id="rId16" Type="http://schemas.openxmlformats.org/officeDocument/2006/relationships/video" Target="../media/media6.mp4"/><Relationship Id="rId15" Type="http://schemas.openxmlformats.org/officeDocument/2006/relationships/image" Target="../media/image10.png"/><Relationship Id="rId14" Type="http://schemas.microsoft.com/office/2007/relationships/media" Target="../media/media5.mp4"/><Relationship Id="rId13" Type="http://schemas.openxmlformats.org/officeDocument/2006/relationships/video" Target="../media/media5.mp4"/><Relationship Id="rId12" Type="http://schemas.openxmlformats.org/officeDocument/2006/relationships/image" Target="../media/image9.png"/><Relationship Id="rId11" Type="http://schemas.microsoft.com/office/2007/relationships/media" Target="../media/media4.mp4"/><Relationship Id="rId10" Type="http://schemas.openxmlformats.org/officeDocument/2006/relationships/video" Target="../media/media4.mp4"/><Relationship Id="rId1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5.png"/><Relationship Id="rId2" Type="http://schemas.microsoft.com/office/2007/relationships/media" Target="../media/media7.mp4"/><Relationship Id="rId1" Type="http://schemas.openxmlformats.org/officeDocument/2006/relationships/video" Target="../media/media7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7.png"/><Relationship Id="rId2" Type="http://schemas.microsoft.com/office/2007/relationships/media" Target="../media/media8.mp4"/><Relationship Id="rId1" Type="http://schemas.openxmlformats.org/officeDocument/2006/relationships/video" Target="../media/media8.mp4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microsoft.com/office/2007/relationships/media" Target="../media/media10.mp4"/><Relationship Id="rId4" Type="http://schemas.openxmlformats.org/officeDocument/2006/relationships/video" Target="../media/media10.mp4"/><Relationship Id="rId3" Type="http://schemas.openxmlformats.org/officeDocument/2006/relationships/image" Target="../media/image18.png"/><Relationship Id="rId2" Type="http://schemas.microsoft.com/office/2007/relationships/media" Target="../media/media9.mp4"/><Relationship Id="rId1" Type="http://schemas.openxmlformats.org/officeDocument/2006/relationships/video" Target="../media/media9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r>
              <a:rPr lang="en-GB" dirty="0"/>
              <a:t>LET’S FIND</a:t>
            </a:r>
            <a:br>
              <a:rPr lang="en-GB" dirty="0"/>
            </a:br>
            <a:endParaRPr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034073" y="2463281"/>
            <a:ext cx="34275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Poppins" charset="0"/>
                <a:cs typeface="Poppins" charset="0"/>
              </a:rPr>
              <a:t> </a:t>
            </a:r>
            <a:r>
              <a:rPr lang="en-GB" sz="2000" dirty="0">
                <a:solidFill>
                  <a:schemeClr val="tx2">
                    <a:lumMod val="50000"/>
                  </a:schemeClr>
                </a:solidFill>
                <a:latin typeface="Poppins" charset="0"/>
                <a:cs typeface="Poppins" charset="0"/>
              </a:rPr>
              <a:t>Let’s Find our loved one’s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75749" y="2897330"/>
            <a:ext cx="2119744" cy="1363674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9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Muli Light" panose="020B0604020202020204" charset="0"/>
                <a:ea typeface="+mn-ea"/>
                <a:cs typeface="Segoe UI" pitchFamily="34" charset="0"/>
              </a:rPr>
              <a:t>Vision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Muli Light" panose="020B0604020202020204" charset="0"/>
              <a:ea typeface="+mn-ea"/>
              <a:cs typeface="Segoe UI" pitchFamily="34" charset="0"/>
            </a:endParaRPr>
          </a:p>
          <a:p>
            <a:pPr marL="0" marR="0" lvl="0" indent="0" algn="ctr" defTabSz="8959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Muli Light" panose="020B0604020202020204" charset="0"/>
                <a:ea typeface="+mn-ea"/>
                <a:cs typeface="Segoe UI" pitchFamily="34" charset="0"/>
              </a:rPr>
              <a:t>Azure cognitive services for Vision(face detection and recognition) services.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Muli Light" panose="020B0604020202020204" charset="0"/>
              <a:ea typeface="+mn-ea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43395" y="2863730"/>
            <a:ext cx="2119744" cy="1363674"/>
          </a:xfrm>
          <a:prstGeom prst="rect">
            <a:avLst/>
          </a:prstGeom>
          <a:noFill/>
        </p:spPr>
        <p:txBody>
          <a:bodyPr wrap="square" lIns="179208" tIns="143367" rIns="89630" bIns="143367" rtlCol="0" anchor="t">
            <a:spAutoFit/>
          </a:bodyPr>
          <a:lstStyle/>
          <a:p>
            <a:pPr marL="0" marR="0" lvl="0" indent="0" algn="ctr" defTabSz="8959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Muli Light" panose="020B0604020202020204" charset="0"/>
                <a:ea typeface="+mn-ea"/>
                <a:cs typeface="Segoe UI" pitchFamily="34" charset="0"/>
              </a:rPr>
              <a:t>Azure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Muli Light" panose="020B0604020202020204" charset="0"/>
              <a:ea typeface="+mn-ea"/>
              <a:cs typeface="Segoe UI" pitchFamily="34" charset="0"/>
            </a:endParaRPr>
          </a:p>
          <a:p>
            <a:pPr marL="0" marR="0" lvl="0" indent="0" algn="ctr" defTabSz="93281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75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Muli Light" panose="020B0604020202020204" charset="0"/>
                <a:ea typeface="+mn-ea"/>
                <a:cs typeface="Segoe UI" pitchFamily="34" charset="0"/>
              </a:rPr>
              <a:t>Usage of azure Virtual Machine and GPU services for storage and  processing.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Muli Light" panose="020B0604020202020204" charset="0"/>
              <a:ea typeface="+mn-ea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38096" y="2879166"/>
            <a:ext cx="2119744" cy="1723773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9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Muli Light" panose="020B0604020202020204" charset="0"/>
                <a:ea typeface="+mn-ea"/>
                <a:cs typeface="Segoe UI" pitchFamily="34" charset="0"/>
              </a:rPr>
              <a:t>Kubernetes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Muli Light" panose="020B0604020202020204" charset="0"/>
              <a:ea typeface="+mn-ea"/>
              <a:cs typeface="Segoe UI" pitchFamily="34" charset="0"/>
            </a:endParaRPr>
          </a:p>
          <a:p>
            <a:pPr marL="0" marR="0" lvl="0" indent="0" algn="ctr" defTabSz="8959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Tx/>
              <a:buNone/>
              <a:defRPr/>
            </a:pPr>
            <a:r>
              <a:rPr lang="en-US" sz="1200" dirty="0">
                <a:latin typeface="Muli Light" panose="020B0604020202020204" charset="0"/>
              </a:rPr>
              <a:t>Kubernetes is an open-source container system for automating application deployment, scaling, and management</a:t>
            </a:r>
            <a:r>
              <a:rPr lang="en-US" dirty="0">
                <a:latin typeface="Muli Light" panose="020B0604020202020204" charset="0"/>
              </a:rPr>
              <a:t>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Muli Light" panose="020B0604020202020204" charset="0"/>
              <a:ea typeface="+mn-ea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95722" y="2878239"/>
            <a:ext cx="2119744" cy="1363674"/>
          </a:xfrm>
          <a:prstGeom prst="rect">
            <a:avLst/>
          </a:prstGeom>
          <a:noFill/>
        </p:spPr>
        <p:txBody>
          <a:bodyPr wrap="square" lIns="179208" tIns="143367" rIns="179208" bIns="143367" rtlCol="0" anchor="t">
            <a:spAutoFit/>
          </a:bodyPr>
          <a:lstStyle/>
          <a:p>
            <a:pPr marL="0" marR="0" lvl="0" indent="0" algn="ctr" defTabSz="8959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Muli Light" panose="020B0604020202020204" charset="0"/>
                <a:ea typeface="+mn-ea"/>
                <a:cs typeface="Segoe UI" pitchFamily="34" charset="0"/>
              </a:rPr>
              <a:t>TensorFlow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Muli Light" panose="020B0604020202020204" charset="0"/>
              <a:ea typeface="+mn-ea"/>
              <a:cs typeface="Segoe UI" pitchFamily="34" charset="0"/>
            </a:endParaRPr>
          </a:p>
          <a:p>
            <a:pPr marL="0" marR="0" lvl="0" indent="0" algn="ctr" defTabSz="89598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Muli Light" panose="020B0604020202020204" charset="0"/>
                <a:ea typeface="+mn-ea"/>
                <a:cs typeface="Segoe UI" pitchFamily="34" charset="0"/>
              </a:rPr>
              <a:t>Usage of TensorFlow model trained on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Muli Light" panose="020B0604020202020204" charset="0"/>
                <a:ea typeface="+mn-ea"/>
                <a:cs typeface="Segoe UI" pitchFamily="34" charset="0"/>
              </a:rPr>
              <a:t>facenet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Muli Light" panose="020B0604020202020204" charset="0"/>
                <a:ea typeface="+mn-ea"/>
                <a:cs typeface="Segoe UI" pitchFamily="34" charset="0"/>
              </a:rPr>
              <a:t> for face detection and recognition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Muli Light" panose="020B0604020202020204" charset="0"/>
              <a:ea typeface="+mn-ea"/>
              <a:cs typeface="Segoe U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82590" y="1632176"/>
            <a:ext cx="1075558" cy="1075558"/>
            <a:chOff x="1635346" y="1767983"/>
            <a:chExt cx="1287898" cy="1287898"/>
          </a:xfrm>
        </p:grpSpPr>
        <p:sp>
          <p:nvSpPr>
            <p:cNvPr id="9" name="Oval 8"/>
            <p:cNvSpPr/>
            <p:nvPr/>
          </p:nvSpPr>
          <p:spPr bwMode="auto">
            <a:xfrm>
              <a:off x="1635346" y="1767983"/>
              <a:ext cx="1287898" cy="1287898"/>
            </a:xfrm>
            <a:prstGeom prst="ellipse">
              <a:avLst/>
            </a:prstGeom>
            <a:solidFill>
              <a:srgbClr val="EAEAEA"/>
            </a:solidFill>
            <a:ln w="25400" cap="flat" cmpd="sng" algn="ctr">
              <a:solidFill>
                <a:srgbClr val="FFFFFF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noAutofit/>
            </a:bodyPr>
            <a:lstStyle/>
            <a:p>
              <a:pPr marL="0" marR="0" lvl="0" indent="0" algn="ctr" defTabSz="913765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2355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1900804" y="1997048"/>
              <a:ext cx="793508" cy="799216"/>
            </a:xfrm>
            <a:prstGeom prst="rect">
              <a:avLst/>
            </a:prstGeom>
          </p:spPr>
        </p:pic>
      </p:grpSp>
      <p:sp>
        <p:nvSpPr>
          <p:cNvPr id="14" name="Oval 13"/>
          <p:cNvSpPr/>
          <p:nvPr/>
        </p:nvSpPr>
        <p:spPr>
          <a:xfrm>
            <a:off x="5106635" y="1642111"/>
            <a:ext cx="1075558" cy="1075558"/>
          </a:xfrm>
          <a:prstGeom prst="ellipse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002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71" y="1811447"/>
            <a:ext cx="691886" cy="736886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974804" y="1632176"/>
            <a:ext cx="1075558" cy="1075558"/>
          </a:xfrm>
          <a:prstGeom prst="ellipse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002">
            <a:schemeClr val="lt2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57" y="1833681"/>
            <a:ext cx="745851" cy="663639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849" y="1606439"/>
            <a:ext cx="1075558" cy="1075558"/>
          </a:xfrm>
          <a:prstGeom prst="rect">
            <a:avLst/>
          </a:prstGeom>
        </p:spPr>
      </p:pic>
      <p:sp>
        <p:nvSpPr>
          <p:cNvPr id="19" name="Google Shape;86;p17"/>
          <p:cNvSpPr txBox="1"/>
          <p:nvPr/>
        </p:nvSpPr>
        <p:spPr>
          <a:xfrm>
            <a:off x="457200" y="2939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>
                <a:solidFill>
                  <a:srgbClr val="A7D86D"/>
                </a:solidFill>
                <a:latin typeface="Poppins" charset="0"/>
                <a:cs typeface="Poppins" charset="0"/>
              </a:rPr>
              <a:t>Technology</a:t>
            </a:r>
            <a:endParaRPr lang="en-US" sz="4800" b="1" dirty="0">
              <a:solidFill>
                <a:srgbClr val="A7D86D"/>
              </a:solidFill>
              <a:latin typeface="Poppins" charset="0"/>
              <a:cs typeface="Poppins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Features</a:t>
            </a:r>
            <a:endParaRPr dirty="0"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199" y="1550697"/>
            <a:ext cx="4561367" cy="2767200"/>
          </a:xfrm>
        </p:spPr>
        <p:txBody>
          <a:bodyPr/>
          <a:lstStyle/>
          <a:p>
            <a:r>
              <a:rPr lang="en-US" dirty="0"/>
              <a:t>Easy to Use</a:t>
            </a:r>
            <a:endParaRPr lang="en-US" dirty="0"/>
          </a:p>
          <a:p>
            <a:r>
              <a:rPr lang="en-US" dirty="0"/>
              <a:t>Cross-platform coverage</a:t>
            </a:r>
            <a:endParaRPr lang="en-US" dirty="0"/>
          </a:p>
          <a:p>
            <a:r>
              <a:rPr lang="en-US" dirty="0"/>
              <a:t>Applied AI &amp; Deep Learning</a:t>
            </a:r>
            <a:endParaRPr lang="en-US" dirty="0"/>
          </a:p>
          <a:p>
            <a:r>
              <a:rPr lang="en-US" dirty="0"/>
              <a:t>Kubernetes scalable</a:t>
            </a:r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4294967295"/>
          </p:nvPr>
        </p:nvSpPr>
        <p:spPr>
          <a:xfrm>
            <a:off x="276447" y="132322"/>
            <a:ext cx="7814930" cy="8572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FaceNet</a:t>
            </a:r>
            <a:r>
              <a:rPr lang="en-US" dirty="0"/>
              <a:t> and TensorFlow</a:t>
            </a:r>
            <a:endParaRPr dirty="0"/>
          </a:p>
        </p:txBody>
      </p:sp>
      <p:pic>
        <p:nvPicPr>
          <p:cNvPr id="5" name="Picture 4" descr="A person looking towards the camera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1450" y="2838874"/>
            <a:ext cx="2012158" cy="2049145"/>
          </a:xfrm>
          <a:prstGeom prst="rect">
            <a:avLst/>
          </a:prstGeom>
        </p:spPr>
      </p:pic>
      <p:pic>
        <p:nvPicPr>
          <p:cNvPr id="7" name="Picture 6" descr="A picture containing person, indoor, wall, smal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678" y="2838873"/>
            <a:ext cx="2012158" cy="2049146"/>
          </a:xfrm>
          <a:prstGeom prst="rect">
            <a:avLst/>
          </a:prstGeom>
        </p:spPr>
      </p:pic>
      <p:sp>
        <p:nvSpPr>
          <p:cNvPr id="10" name="Google Shape;87;p17"/>
          <p:cNvSpPr txBox="1"/>
          <p:nvPr/>
        </p:nvSpPr>
        <p:spPr>
          <a:xfrm>
            <a:off x="612780" y="1280053"/>
            <a:ext cx="7319108" cy="13767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895985">
              <a:lnSpc>
                <a:spcPct val="90000"/>
              </a:lnSpc>
              <a:spcAft>
                <a:spcPts val="590"/>
              </a:spcAft>
              <a:defRPr/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uli Light" panose="020B0604020202020204" charset="0"/>
                <a:cs typeface="Segoe UI" pitchFamily="34" charset="0"/>
              </a:rPr>
              <a:t>Using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Muli Light" panose="020B0604020202020204" charset="0"/>
                <a:cs typeface="Segoe UI" pitchFamily="34" charset="0"/>
              </a:rPr>
              <a:t>facenet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uli Light" panose="020B0604020202020204" charset="0"/>
                <a:cs typeface="Segoe UI" pitchFamily="34" charset="0"/>
              </a:rPr>
              <a:t> for face detection, recognition and comparing with other faces to find a person in database.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Muli Light" panose="020B0604020202020204" charset="0"/>
              <a:cs typeface="Segoe UI" pitchFamily="34" charset="0"/>
            </a:endParaRPr>
          </a:p>
          <a:p>
            <a:pPr defTabSz="895985">
              <a:lnSpc>
                <a:spcPct val="90000"/>
              </a:lnSpc>
              <a:spcAft>
                <a:spcPts val="590"/>
              </a:spcAft>
              <a:defRPr/>
            </a:pP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Muli Light" panose="020B0604020202020204" charset="0"/>
                <a:cs typeface="Segoe UI" pitchFamily="34" charset="0"/>
              </a:rPr>
              <a:t>Facenet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uli Light" panose="020B0604020202020204" charset="0"/>
                <a:cs typeface="Segoe UI" pitchFamily="34" charset="0"/>
              </a:rPr>
              <a:t> model is trained on Deep Learning libraries TensorFlow(Inception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Muli Light" panose="020B0604020202020204" charset="0"/>
                <a:cs typeface="Segoe UI" pitchFamily="34" charset="0"/>
              </a:rPr>
              <a:t>ResNet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Muli Light" panose="020B0604020202020204" charset="0"/>
                <a:cs typeface="Segoe UI" pitchFamily="34" charset="0"/>
              </a:rPr>
              <a:t> v1) for detection and comparing faces.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Muli Light" panose="020B0604020202020204" charset="0"/>
              <a:cs typeface="Segoe UI" pitchFamily="34" charset="0"/>
            </a:endParaRPr>
          </a:p>
        </p:txBody>
      </p:sp>
      <p:sp>
        <p:nvSpPr>
          <p:cNvPr id="11" name="Left-Right Arrow 11"/>
          <p:cNvSpPr/>
          <p:nvPr/>
        </p:nvSpPr>
        <p:spPr bwMode="auto">
          <a:xfrm>
            <a:off x="3546037" y="3463296"/>
            <a:ext cx="1651211" cy="651443"/>
          </a:xfrm>
          <a:prstGeom prst="left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40" tIns="91440" rIns="34294" bIns="34294" rtlCol="0" anchor="b" anchorCtr="0"/>
          <a:lstStyle/>
          <a:p>
            <a:pPr marL="0" marR="0" lvl="0" indent="0" algn="ctr" defTabSz="9321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21747" y="3981821"/>
            <a:ext cx="1299792" cy="4784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Match found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12651" y="225468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React Native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4294967295"/>
          </p:nvPr>
        </p:nvSpPr>
        <p:spPr>
          <a:xfrm>
            <a:off x="212651" y="1361409"/>
            <a:ext cx="7006856" cy="263643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8900" lvl="0" indent="0" algn="l" rtl="0">
              <a:spcBef>
                <a:spcPts val="600"/>
              </a:spcBef>
              <a:spcAft>
                <a:spcPts val="0"/>
              </a:spcAft>
              <a:buSzPts val="2200"/>
              <a:buNone/>
            </a:pPr>
            <a:r>
              <a:rPr lang="en-US" dirty="0"/>
              <a:t>React native, a state-of-the art technology is used for cross-platform application development. We’ve created Android, iOS and web application using React Native and React for project </a:t>
            </a:r>
            <a:r>
              <a:rPr lang="en-US" dirty="0" err="1"/>
              <a:t>Let’sFind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5" name="Picture 4" descr="A close up of a logo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6534" y="257175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212651" y="225468"/>
            <a:ext cx="822605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dirty="0"/>
              <a:t>Kubernetes orchestration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4294967295"/>
          </p:nvPr>
        </p:nvSpPr>
        <p:spPr>
          <a:xfrm>
            <a:off x="212651" y="1361409"/>
            <a:ext cx="7006856" cy="378209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88900" lvl="0" indent="0">
              <a:buNone/>
            </a:pPr>
            <a:r>
              <a:rPr lang="en-US" sz="1800" dirty="0" err="1"/>
              <a:t>Dockerization</a:t>
            </a:r>
            <a:r>
              <a:rPr lang="en-US" sz="1800" dirty="0"/>
              <a:t> is used in app for operating system level virtualization, portable containerization. </a:t>
            </a:r>
            <a:endParaRPr lang="en-US" sz="1800" dirty="0"/>
          </a:p>
          <a:p>
            <a:pPr marL="88900" lvl="0" indent="0">
              <a:buNone/>
            </a:pPr>
            <a:r>
              <a:rPr lang="en-US" sz="1800" dirty="0"/>
              <a:t>Docker makes it easy to create cross platform solution and all dependencies are packed inside single module</a:t>
            </a:r>
            <a:endParaRPr lang="en-US" sz="1800" dirty="0"/>
          </a:p>
          <a:p>
            <a:pPr marL="88900" lvl="0" indent="0">
              <a:buNone/>
            </a:pPr>
            <a:r>
              <a:rPr lang="en-US" sz="1800" dirty="0"/>
              <a:t>Build ship and run, any app, any where</a:t>
            </a:r>
            <a:endParaRPr lang="en-US" sz="1800" dirty="0"/>
          </a:p>
          <a:p>
            <a:pPr marL="88900" lvl="0" indent="0">
              <a:buNone/>
            </a:pPr>
            <a:r>
              <a:rPr lang="en-US" sz="1800" dirty="0"/>
              <a:t>Kubernetes is used for creating scalable docker </a:t>
            </a:r>
            <a:br>
              <a:rPr lang="en-US" sz="1800" dirty="0"/>
            </a:br>
            <a:r>
              <a:rPr lang="en-US" sz="1800" dirty="0" err="1"/>
              <a:t>containrs</a:t>
            </a:r>
            <a:r>
              <a:rPr lang="en-US" sz="1800" dirty="0"/>
              <a:t> across multiple machines making them.</a:t>
            </a:r>
            <a:endParaRPr lang="en-US" sz="1800" dirty="0"/>
          </a:p>
          <a:p>
            <a:pPr marL="88900" lvl="0" indent="0">
              <a:buNone/>
            </a:pPr>
            <a:r>
              <a:rPr lang="en-US" sz="1800" dirty="0"/>
              <a:t>Kubernetes allows large number of containers to work </a:t>
            </a:r>
            <a:endParaRPr lang="en-US" sz="1800" dirty="0"/>
          </a:p>
          <a:p>
            <a:pPr marL="88900" lvl="0" indent="0">
              <a:buNone/>
            </a:pPr>
            <a:r>
              <a:rPr lang="en-US" sz="1800" dirty="0"/>
              <a:t>together. Dynamically scaling container on demand and </a:t>
            </a:r>
            <a:endParaRPr lang="en-US" sz="1800" dirty="0"/>
          </a:p>
          <a:p>
            <a:pPr marL="88900" lvl="0" indent="0">
              <a:buNone/>
            </a:pPr>
            <a:r>
              <a:rPr lang="en-US" sz="1800" dirty="0"/>
              <a:t>handling failovers.</a:t>
            </a:r>
            <a:endParaRPr lang="en-US" sz="1800" dirty="0"/>
          </a:p>
          <a:p>
            <a:pPr marL="88900" lvl="0" indent="0">
              <a:buNone/>
            </a:pPr>
            <a:endParaRPr sz="1800" dirty="0"/>
          </a:p>
        </p:txBody>
      </p:sp>
      <p:pic>
        <p:nvPicPr>
          <p:cNvPr id="3" name="Picture 2" descr="A close up of a sig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2159" y="2350907"/>
            <a:ext cx="2567125" cy="256712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Android mobile application for search and find missing children.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271" name="Google Shape;271;p33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Mobile project</a:t>
            </a:r>
            <a:endParaRPr dirty="0"/>
          </a:p>
        </p:txBody>
      </p:sp>
      <p:pic>
        <p:nvPicPr>
          <p:cNvPr id="11" name="Picture 10" descr="A screenshot of a cell phon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928" y="745786"/>
            <a:ext cx="2021722" cy="363225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</a:rPr>
              <a:t>iOS mobile application for search and find missing children.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68" name="Google Shape;268;p33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9" name="Google Shape;269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457200" y="1577575"/>
            <a:ext cx="25422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iOS</a:t>
            </a:r>
            <a:r>
              <a:rPr lang="en-GB" dirty="0"/>
              <a:t> project</a:t>
            </a:r>
            <a:endParaRPr dirty="0"/>
          </a:p>
        </p:txBody>
      </p:sp>
      <p:pic>
        <p:nvPicPr>
          <p:cNvPr id="3" name="Picture 2" descr="A screenshot of a cell pho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7730" y="69267"/>
            <a:ext cx="2284848" cy="459714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504" y="565305"/>
            <a:ext cx="2007300" cy="360634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17D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/>
          <p:nvPr/>
        </p:nvSpPr>
        <p:spPr>
          <a:xfrm>
            <a:off x="3371824" y="699236"/>
            <a:ext cx="5108760" cy="397722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D8D5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4" name="Google Shape;294;p35"/>
          <p:cNvSpPr/>
          <p:nvPr/>
        </p:nvSpPr>
        <p:spPr>
          <a:xfrm>
            <a:off x="3789065" y="869237"/>
            <a:ext cx="4681200" cy="29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A4B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A7A4B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5" name="Google Shape;295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dirty="0"/>
          </a:p>
        </p:txBody>
      </p:sp>
      <p:sp>
        <p:nvSpPr>
          <p:cNvPr id="296" name="Google Shape;296;p35"/>
          <p:cNvSpPr txBox="1">
            <a:spLocks noGrp="1"/>
          </p:cNvSpPr>
          <p:nvPr>
            <p:ph type="body" idx="4294967295"/>
          </p:nvPr>
        </p:nvSpPr>
        <p:spPr>
          <a:xfrm>
            <a:off x="457200" y="2687850"/>
            <a:ext cx="2542200" cy="14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</a:rPr>
              <a:t>Show and explain your web, app or software projects using these gadget templates.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297" name="Google Shape;297;p35"/>
          <p:cNvSpPr txBox="1">
            <a:spLocks noGrp="1"/>
          </p:cNvSpPr>
          <p:nvPr>
            <p:ph type="title" idx="4294967295"/>
          </p:nvPr>
        </p:nvSpPr>
        <p:spPr>
          <a:xfrm>
            <a:off x="457200" y="971850"/>
            <a:ext cx="2672100" cy="14631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Desktop project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28" y="881429"/>
            <a:ext cx="4681200" cy="300769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1026" name="Picture 2" descr="C:\Users\Hibba\Documents\My Bluetooth\IMG-20190214-WA0001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9" y="97123"/>
            <a:ext cx="3564000" cy="504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21427" y="1508166"/>
            <a:ext cx="4114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A strong working collaboration with NGOS.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(Salyani) 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 </a:t>
            </a:r>
            <a:endParaRPr lang="en-GB" sz="3200" b="1" dirty="0">
              <a:solidFill>
                <a:schemeClr val="accent3"/>
              </a:solidFill>
              <a:latin typeface="Poppins" charset="0"/>
              <a:cs typeface="Poppins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621427" y="1508166"/>
            <a:ext cx="4114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A strong working collaboration with NGOS.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(Salyani) 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 </a:t>
            </a:r>
            <a:endParaRPr lang="en-GB" sz="3200" b="1" dirty="0">
              <a:solidFill>
                <a:schemeClr val="accent3"/>
              </a:solidFill>
              <a:latin typeface="Poppins" charset="0"/>
              <a:cs typeface="Poppins" charset="0"/>
            </a:endParaRPr>
          </a:p>
        </p:txBody>
      </p:sp>
      <p:pic>
        <p:nvPicPr>
          <p:cNvPr id="4" name="Picture 3" descr="Screenshot from 2019-04-21 11-03-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8740" y="-4445"/>
            <a:ext cx="9255125" cy="52044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328" y="170871"/>
            <a:ext cx="6300300" cy="857400"/>
          </a:xfrm>
        </p:spPr>
        <p:txBody>
          <a:bodyPr/>
          <a:lstStyle/>
          <a:p>
            <a:r>
              <a:rPr lang="en-US" sz="2400" dirty="0"/>
              <a:t>Imagine a Parents worst nightmare.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69BB-9CF1-436E-9ADF-E46804694E4E}" type="slidenum">
              <a:rPr lang="en-US" smtClean="0"/>
            </a:fld>
            <a:endParaRPr lang="en-US"/>
          </a:p>
        </p:txBody>
      </p:sp>
      <p:pic>
        <p:nvPicPr>
          <p:cNvPr id="10" name="part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22685" y="3118215"/>
            <a:ext cx="2674620" cy="15044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art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2195" y="1399170"/>
            <a:ext cx="2651760" cy="1491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movie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5545" y="1386310"/>
            <a:ext cx="2651760" cy="14905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movie1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3375300" y="1385223"/>
            <a:ext cx="2651760" cy="1491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My Movie12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282195" y="3131073"/>
            <a:ext cx="2651760" cy="1491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last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375300" y="3131074"/>
            <a:ext cx="2651760" cy="1491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2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36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3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42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868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621427" y="1508166"/>
            <a:ext cx="4114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A strong working collaboration with NGOS.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(Salyani) 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 </a:t>
            </a:r>
            <a:endParaRPr lang="en-GB" sz="3200" b="1" dirty="0">
              <a:solidFill>
                <a:schemeClr val="accent3"/>
              </a:solidFill>
              <a:latin typeface="Poppins" charset="0"/>
              <a:cs typeface="Poppins" charset="0"/>
            </a:endParaRPr>
          </a:p>
        </p:txBody>
      </p:sp>
      <p:pic>
        <p:nvPicPr>
          <p:cNvPr id="4" name="Picture 3" descr="Screenshot from 2019-04-21 11-04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4295" y="-674370"/>
            <a:ext cx="9277350" cy="58178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621427" y="1508166"/>
            <a:ext cx="4114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A strong working collaboration with NGOS.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(Salyani) 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 </a:t>
            </a:r>
            <a:endParaRPr lang="en-GB" sz="3200" b="1" dirty="0">
              <a:solidFill>
                <a:schemeClr val="accent3"/>
              </a:solidFill>
              <a:latin typeface="Poppins" charset="0"/>
              <a:cs typeface="Poppins" charset="0"/>
            </a:endParaRPr>
          </a:p>
        </p:txBody>
      </p:sp>
      <p:pic>
        <p:nvPicPr>
          <p:cNvPr id="5" name="Picture 4" descr="Screenshot from 2019-04-21 11-04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0" y="-255905"/>
            <a:ext cx="10058400" cy="56553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4621427" y="1508166"/>
            <a:ext cx="411480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A strong working collaboration with NGOS.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(Salyani) </a:t>
            </a:r>
            <a:endParaRPr lang="en-GB" sz="3200" b="1" dirty="0" smtClean="0">
              <a:solidFill>
                <a:schemeClr val="accent3"/>
              </a:solidFill>
              <a:latin typeface="Poppins" charset="0"/>
              <a:cs typeface="Poppins" charset="0"/>
            </a:endParaRPr>
          </a:p>
          <a:p>
            <a:r>
              <a:rPr lang="en-GB" sz="3200" b="1" dirty="0" smtClean="0">
                <a:solidFill>
                  <a:schemeClr val="accent3"/>
                </a:solidFill>
                <a:latin typeface="Poppins" charset="0"/>
                <a:cs typeface="Poppins" charset="0"/>
              </a:rPr>
              <a:t> </a:t>
            </a:r>
            <a:endParaRPr lang="en-GB" sz="3200" b="1" dirty="0">
              <a:solidFill>
                <a:schemeClr val="accent3"/>
              </a:solidFill>
              <a:latin typeface="Poppins" charset="0"/>
              <a:cs typeface="Poppins" charset="0"/>
            </a:endParaRPr>
          </a:p>
        </p:txBody>
      </p:sp>
      <p:pic>
        <p:nvPicPr>
          <p:cNvPr id="4" name="Picture 3" descr="Screenshot from 2019-04-21 11-05-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0" y="-255905"/>
            <a:ext cx="10058400" cy="56553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Thanks!</a:t>
            </a:r>
            <a:endParaRPr sz="6000"/>
          </a:p>
        </p:txBody>
      </p:sp>
      <p:sp>
        <p:nvSpPr>
          <p:cNvPr id="303" name="Google Shape;30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600" b="1"/>
              <a:t>Any questions?</a:t>
            </a:r>
            <a:endParaRPr sz="3600" b="1"/>
          </a:p>
        </p:txBody>
      </p:sp>
      <p:sp>
        <p:nvSpPr>
          <p:cNvPr id="304" name="Google Shape;304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You can find me at:</a:t>
            </a:r>
            <a:endParaRPr dirty="0"/>
          </a:p>
          <a:p>
            <a:pPr marL="457200" lvl="0" indent="-368300" algn="l" rtl="0">
              <a:spcBef>
                <a:spcPts val="600"/>
              </a:spcBef>
              <a:spcAft>
                <a:spcPts val="0"/>
              </a:spcAft>
              <a:buSzPts val="2200"/>
              <a:buChar char="●"/>
            </a:pPr>
            <a:r>
              <a:rPr lang="en-GB" dirty="0"/>
              <a:t>@</a:t>
            </a:r>
            <a:r>
              <a:rPr lang="en-US" dirty="0"/>
              <a:t>letsfind1</a:t>
            </a:r>
            <a:endParaRPr dirty="0"/>
          </a:p>
        </p:txBody>
      </p:sp>
      <p:sp>
        <p:nvSpPr>
          <p:cNvPr id="305" name="Google Shape;305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241442" y="2780968"/>
            <a:ext cx="2563403" cy="284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 algn="just" fontAlgn="base">
              <a:lnSpc>
                <a:spcPct val="100000"/>
              </a:lnSpc>
              <a:buNone/>
            </a:pPr>
            <a:r>
              <a:rPr lang="en-US" sz="1400" dirty="0">
                <a:latin typeface="Poppins" charset="0"/>
                <a:cs typeface="Poppins" charset="0"/>
              </a:rPr>
              <a:t>       </a:t>
            </a:r>
            <a:r>
              <a:rPr lang="en-US" sz="1400" b="1" dirty="0">
                <a:latin typeface="Poppins" charset="0"/>
                <a:cs typeface="Poppins" charset="0"/>
              </a:rPr>
              <a:t>Sabrina Allen</a:t>
            </a:r>
            <a:endParaRPr lang="en-US" sz="1400" b="1" dirty="0">
              <a:latin typeface="Poppins" charset="0"/>
              <a:cs typeface="Poppins" charset="0"/>
            </a:endParaRPr>
          </a:p>
          <a:p>
            <a:pPr marL="127000" indent="0" algn="just" fontAlgn="base">
              <a:lnSpc>
                <a:spcPct val="100000"/>
              </a:lnSpc>
              <a:buNone/>
            </a:pPr>
            <a:r>
              <a:rPr lang="en-US" sz="1400" dirty="0">
                <a:latin typeface="Poppins" charset="0"/>
                <a:cs typeface="Poppins" charset="0"/>
              </a:rPr>
              <a:t>She was lost at the age of 5 years and found </a:t>
            </a:r>
            <a:r>
              <a:rPr lang="en-US" sz="1400" dirty="0">
                <a:solidFill>
                  <a:schemeClr val="bg2"/>
                </a:solidFill>
                <a:latin typeface="Poppins" charset="0"/>
                <a:cs typeface="Poppins" charset="0"/>
              </a:rPr>
              <a:t>after</a:t>
            </a:r>
            <a:r>
              <a:rPr lang="en-US" sz="1400" dirty="0">
                <a:latin typeface="Poppins" charset="0"/>
                <a:cs typeface="Poppins" charset="0"/>
              </a:rPr>
              <a:t> 12 long years when she was 17 years. The nightmare begin when she was lost in 2002 while she went to a party.</a:t>
            </a:r>
            <a:endParaRPr lang="en-US" sz="1400" dirty="0">
              <a:latin typeface="Poppins" charset="0"/>
              <a:cs typeface="Poppins" charset="0"/>
            </a:endParaRPr>
          </a:p>
          <a:p>
            <a:pPr marL="127000" indent="0" algn="just" fontAlgn="base">
              <a:lnSpc>
                <a:spcPct val="100000"/>
              </a:lnSpc>
              <a:buNone/>
            </a:pPr>
            <a:endParaRPr lang="en-US" sz="1400" dirty="0"/>
          </a:p>
        </p:txBody>
      </p:sp>
      <p:sp>
        <p:nvSpPr>
          <p:cNvPr id="137" name="Google Shape;137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71" y="903141"/>
            <a:ext cx="2103120" cy="1853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35" y="903141"/>
            <a:ext cx="1894853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5536" y="3063997"/>
            <a:ext cx="26843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2"/>
                </a:solidFill>
                <a:latin typeface="Poppins" charset="0"/>
                <a:cs typeface="Poppins" charset="0"/>
              </a:rPr>
              <a:t> </a:t>
            </a:r>
            <a:r>
              <a:rPr lang="en-US" dirty="0">
                <a:solidFill>
                  <a:schemeClr val="bg2"/>
                </a:solidFill>
                <a:latin typeface="Poppins" charset="0"/>
                <a:cs typeface="Poppins" charset="0"/>
              </a:rPr>
              <a:t>Kidnapped in 2002 at age 11 while riding his bike near his Missouri home, Shawn Hornbeck was found more than four years later living in a St. Louis apartment.</a:t>
            </a:r>
            <a:endParaRPr lang="en-US" dirty="0">
              <a:solidFill>
                <a:schemeClr val="bg2"/>
              </a:solidFill>
              <a:latin typeface="Poppins" charset="0"/>
              <a:cs typeface="Poppi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07240" y="2795442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latin typeface="Poppins" charset="0"/>
                <a:cs typeface="Poppins" charset="0"/>
              </a:rPr>
              <a:t>Shawn Hornbeck</a:t>
            </a:r>
            <a:endParaRPr lang="en-US" b="1" dirty="0">
              <a:solidFill>
                <a:schemeClr val="bg2"/>
              </a:solidFill>
              <a:latin typeface="Poppins" charset="0"/>
              <a:cs typeface="Poppins" charset="0"/>
            </a:endParaRPr>
          </a:p>
          <a:p>
            <a:endParaRPr lang="en-US" dirty="0">
              <a:latin typeface="Poppins" charset="0"/>
              <a:cs typeface="Poppins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34991" y="213893"/>
            <a:ext cx="3852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Poppins" charset="0"/>
                <a:cs typeface="Poppins" charset="0"/>
              </a:rPr>
              <a:t>Child Missing Cases</a:t>
            </a:r>
            <a:endParaRPr lang="en-US" sz="2800" b="1" dirty="0">
              <a:solidFill>
                <a:schemeClr val="accent3">
                  <a:lumMod val="75000"/>
                </a:schemeClr>
              </a:solidFill>
              <a:latin typeface="Poppins" charset="0"/>
              <a:cs typeface="Poppins" charset="0"/>
            </a:endParaRPr>
          </a:p>
        </p:txBody>
      </p:sp>
      <p:sp>
        <p:nvSpPr>
          <p:cNvPr id="9" name="Google Shape;127;p21"/>
          <p:cNvSpPr txBox="1">
            <a:spLocks noGrp="1"/>
          </p:cNvSpPr>
          <p:nvPr>
            <p:ph type="body" idx="2"/>
          </p:nvPr>
        </p:nvSpPr>
        <p:spPr>
          <a:xfrm>
            <a:off x="6362434" y="2757843"/>
            <a:ext cx="2392500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>
              <a:buNone/>
            </a:pPr>
            <a:r>
              <a:rPr lang="en-US" sz="1400" b="1" dirty="0">
                <a:latin typeface="Poppins" charset="0"/>
                <a:cs typeface="Poppins" charset="0"/>
              </a:rPr>
              <a:t>Julian Hernandez</a:t>
            </a:r>
            <a:endParaRPr sz="1400" b="1" dirty="0">
              <a:latin typeface="Poppins" charset="0"/>
              <a:cs typeface="Poppins" charset="0"/>
            </a:endParaRPr>
          </a:p>
          <a:p>
            <a:pPr marL="0" lvl="0" indent="0" algn="just">
              <a:lnSpc>
                <a:spcPct val="100000"/>
              </a:lnSpc>
              <a:buNone/>
            </a:pPr>
            <a:r>
              <a:rPr lang="en-US" sz="1400" dirty="0">
                <a:latin typeface="Poppins" charset="0"/>
                <a:cs typeface="Poppins" charset="0"/>
              </a:rPr>
              <a:t>He didn't realize that he had been missing since 2002. The 18-year-old Alabama boy had </a:t>
            </a:r>
            <a:r>
              <a:rPr lang="en-US" sz="1400">
                <a:latin typeface="Poppins" charset="0"/>
                <a:cs typeface="Poppins" charset="0"/>
              </a:rPr>
              <a:t>been </a:t>
            </a:r>
            <a:r>
              <a:rPr lang="en-US" sz="1400" smtClean="0">
                <a:latin typeface="Poppins" charset="0"/>
                <a:cs typeface="Poppins" charset="0"/>
              </a:rPr>
              <a:t>living </a:t>
            </a:r>
            <a:r>
              <a:rPr lang="en-US" sz="1400" dirty="0">
                <a:latin typeface="Poppins" charset="0"/>
                <a:cs typeface="Poppins" charset="0"/>
              </a:rPr>
              <a:t>under false names for more than 13 years.</a:t>
            </a:r>
            <a:endParaRPr sz="1400" dirty="0">
              <a:latin typeface="Poppins" charset="0"/>
              <a:cs typeface="Poppin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445" y="904083"/>
            <a:ext cx="1463040" cy="189135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pic>
        <p:nvPicPr>
          <p:cNvPr id="3" name="Video Cutter_1_2_16_42_3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19924" y="1200836"/>
            <a:ext cx="6309360" cy="3549015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262811" y="222242"/>
            <a:ext cx="6300300" cy="857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accent3"/>
                </a:solidFill>
              </a:rPr>
              <a:t>                 Global Issue</a:t>
            </a:r>
            <a:endParaRPr lang="en-US" sz="3200" b="1" dirty="0">
              <a:solidFill>
                <a:schemeClr val="accent3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0133" y="1191382"/>
            <a:ext cx="2178121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Statics shows that hundreds of thousands of children went missing around the </a:t>
            </a:r>
            <a:r>
              <a:rPr lang="en-US" sz="1000" dirty="0">
                <a:latin typeface="Poppins" charset="0"/>
                <a:cs typeface="Poppins" charset="0"/>
              </a:rPr>
              <a:t>Globe</a:t>
            </a:r>
            <a:r>
              <a:rPr lang="en-US" sz="1000" dirty="0"/>
              <a:t> even in the most developed Countries around the world.</a:t>
            </a:r>
            <a:endParaRPr lang="en-US" sz="10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00355" y="2067560"/>
          <a:ext cx="2005330" cy="2255520"/>
        </p:xfrm>
        <a:graphic>
          <a:graphicData uri="http://schemas.openxmlformats.org/drawingml/2006/table">
            <a:tbl>
              <a:tblPr firstRow="1" bandRow="1">
                <a:tableStyleId>{354C9D2E-79FA-467B-9E98-DAF1D2D2139A}</a:tableStyleId>
              </a:tblPr>
              <a:tblGrid>
                <a:gridCol w="1002665"/>
                <a:gridCol w="1002665"/>
              </a:tblGrid>
              <a:tr h="518160">
                <a:tc>
                  <a:txBody>
                    <a:bodyPr/>
                    <a:lstStyle/>
                    <a:p>
                      <a:r>
                        <a:rPr lang="en-US" b="1" dirty="0"/>
                        <a:t>Country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Cases.</a:t>
                      </a:r>
                      <a:endParaRPr lang="en-US" b="1" dirty="0"/>
                    </a:p>
                  </a:txBody>
                  <a:tcPr/>
                </a:tc>
              </a:tr>
              <a:tr h="259313">
                <a:tc>
                  <a:txBody>
                    <a:bodyPr/>
                    <a:lstStyle/>
                    <a:p>
                      <a:r>
                        <a:rPr lang="en-US" dirty="0"/>
                        <a:t>Germany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1,00,000</a:t>
                      </a:r>
                      <a:endParaRPr lang="en-US" dirty="0"/>
                    </a:p>
                  </a:txBody>
                  <a:tcPr/>
                </a:tc>
              </a:tr>
              <a:tr h="259313">
                <a:tc>
                  <a:txBody>
                    <a:bodyPr/>
                    <a:lstStyle/>
                    <a:p>
                      <a:r>
                        <a:rPr lang="en-US" dirty="0"/>
                        <a:t>Australia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20,000</a:t>
                      </a:r>
                      <a:endParaRPr lang="en-US" dirty="0"/>
                    </a:p>
                  </a:txBody>
                  <a:tcPr/>
                </a:tc>
              </a:tr>
              <a:tr h="259313">
                <a:tc>
                  <a:txBody>
                    <a:bodyPr/>
                    <a:lstStyle/>
                    <a:p>
                      <a:r>
                        <a:rPr lang="en-US" dirty="0"/>
                        <a:t>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4,60,000</a:t>
                      </a:r>
                      <a:endParaRPr lang="en-US" dirty="0"/>
                    </a:p>
                  </a:txBody>
                  <a:tcPr/>
                </a:tc>
              </a:tr>
              <a:tr h="259313">
                <a:tc>
                  <a:txBody>
                    <a:bodyPr/>
                    <a:lstStyle/>
                    <a:p>
                      <a:r>
                        <a:rPr lang="en-US" dirty="0"/>
                        <a:t>India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96,000</a:t>
                      </a:r>
                      <a:endParaRPr lang="en-US" dirty="0"/>
                    </a:p>
                  </a:txBody>
                  <a:tcPr/>
                </a:tc>
              </a:tr>
              <a:tr h="259313">
                <a:tc>
                  <a:txBody>
                    <a:bodyPr/>
                    <a:lstStyle/>
                    <a:p>
                      <a:r>
                        <a:rPr lang="en-US" dirty="0"/>
                        <a:t>Russia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45,000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6" name="Google Shape;125;p21"/>
          <p:cNvSpPr txBox="1"/>
          <p:nvPr/>
        </p:nvSpPr>
        <p:spPr>
          <a:xfrm>
            <a:off x="3498351" y="1737663"/>
            <a:ext cx="5530933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1" algn="just">
              <a:spcBef>
                <a:spcPts val="600"/>
              </a:spcBef>
            </a:pPr>
            <a:r>
              <a:rPr lang="en-US" sz="2400" b="1" dirty="0">
                <a:latin typeface="Poppins" charset="0"/>
                <a:cs typeface="Poppins" charset="0"/>
              </a:rPr>
              <a:t>Tufail Esmail</a:t>
            </a:r>
            <a:endParaRPr lang="en-US" sz="2400" b="1" dirty="0">
              <a:latin typeface="Poppins" charset="0"/>
              <a:cs typeface="Poppins" charset="0"/>
            </a:endParaRPr>
          </a:p>
          <a:p>
            <a:pPr lvl="1" algn="just"/>
            <a:r>
              <a:rPr lang="en-US" dirty="0">
                <a:latin typeface="Poppins" charset="0"/>
                <a:cs typeface="Poppins" charset="0"/>
              </a:rPr>
              <a:t>A Pakistani boy who went missing from his home in Khyber Pakhtunkhwa province of Pakistan two years ago was found in India.</a:t>
            </a:r>
            <a:endParaRPr lang="en-US" dirty="0">
              <a:latin typeface="Poppins" charset="0"/>
              <a:cs typeface="Poppins" charset="0"/>
            </a:endParaRPr>
          </a:p>
          <a:p>
            <a:pPr lvl="1" algn="just"/>
            <a:r>
              <a:rPr lang="en-US" dirty="0">
                <a:latin typeface="Poppins" charset="0"/>
                <a:cs typeface="Poppins" charset="0"/>
              </a:rPr>
              <a:t>Tufail Esmail, who was five years old at the time, got separated from his family in June 2014 in Charsadda district.</a:t>
            </a:r>
            <a:endParaRPr lang="en-US" dirty="0">
              <a:latin typeface="Poppins" charset="0"/>
              <a:cs typeface="Poppins" charset="0"/>
            </a:endParaRPr>
          </a:p>
          <a:p>
            <a:pPr lvl="1" algn="just"/>
            <a:r>
              <a:rPr lang="en-US" dirty="0">
                <a:latin typeface="Poppins" charset="0"/>
                <a:cs typeface="Poppins" charset="0"/>
              </a:rPr>
              <a:t>The family searched for Esmail everywhere and registered a missing complaint with police the next day. Esmail’s family came to know that he was in Rajasthan when his maternal uncle in Saudi Arabia saw a picture on social media shared by an Indian social worker. The social worker had shared a contact number with the photo and requested social media users to share the post so the child could be reunited with his family.</a:t>
            </a:r>
            <a:endParaRPr lang="en-US" dirty="0">
              <a:latin typeface="Poppins" charset="0"/>
              <a:cs typeface="Poppins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1146" y="540846"/>
            <a:ext cx="5252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Poppins" charset="0"/>
                <a:cs typeface="Poppins" charset="0"/>
              </a:rPr>
              <a:t>Child Found through </a:t>
            </a:r>
            <a:endParaRPr lang="en-US" sz="2400" b="1" dirty="0" smtClean="0">
              <a:solidFill>
                <a:schemeClr val="accent3">
                  <a:lumMod val="75000"/>
                </a:schemeClr>
              </a:solidFill>
              <a:latin typeface="Poppins" charset="0"/>
              <a:cs typeface="Poppins" charset="0"/>
            </a:endParaRPr>
          </a:p>
          <a:p>
            <a:r>
              <a:rPr lang="en-US" sz="2400" b="1" dirty="0" smtClean="0">
                <a:solidFill>
                  <a:schemeClr val="accent3">
                    <a:lumMod val="75000"/>
                  </a:schemeClr>
                </a:solidFill>
                <a:latin typeface="Poppins" charset="0"/>
                <a:cs typeface="Poppins" charset="0"/>
              </a:rPr>
              <a:t>Social Media.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Poppins" charset="0"/>
              <a:cs typeface="Poppin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33" y="1965960"/>
            <a:ext cx="2909316" cy="210312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21" y="0"/>
            <a:ext cx="6300300" cy="857400"/>
          </a:xfrm>
        </p:spPr>
        <p:txBody>
          <a:bodyPr/>
          <a:lstStyle/>
          <a:p>
            <a:r>
              <a:rPr lang="en-US" sz="3600" dirty="0"/>
              <a:t>How we deal with this?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</a:fld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29208" y="1838131"/>
            <a:ext cx="305243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Pakistan we use social media like</a:t>
            </a:r>
            <a:endParaRPr lang="en-US" dirty="0"/>
          </a:p>
          <a:p>
            <a:r>
              <a:rPr lang="en-US" dirty="0"/>
              <a:t>Facebook , twitter, YouTube etc for</a:t>
            </a:r>
            <a:endParaRPr lang="en-US" dirty="0"/>
          </a:p>
          <a:p>
            <a:r>
              <a:rPr lang="en-US" dirty="0"/>
              <a:t>Finding the missing one’s.</a:t>
            </a:r>
            <a:endParaRPr lang="en-US" dirty="0"/>
          </a:p>
        </p:txBody>
      </p:sp>
      <p:pic>
        <p:nvPicPr>
          <p:cNvPr id="5" name="My Movi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088535" y="1573811"/>
            <a:ext cx="3840480" cy="21602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1" y="633628"/>
            <a:ext cx="8434873" cy="857400"/>
          </a:xfrm>
        </p:spPr>
        <p:txBody>
          <a:bodyPr/>
          <a:lstStyle/>
          <a:p>
            <a:pPr algn="just"/>
            <a:r>
              <a:rPr lang="en-US" sz="3200" dirty="0"/>
              <a:t>Help the one’s who </a:t>
            </a:r>
            <a:r>
              <a:rPr lang="en-US" sz="3200"/>
              <a:t>matter the most.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269BB-9CF1-436E-9ADF-E46804694E4E}" type="slidenum">
              <a:rPr lang="en-US" smtClean="0"/>
            </a:fld>
            <a:endParaRPr lang="en-US"/>
          </a:p>
        </p:txBody>
      </p:sp>
      <p:sp>
        <p:nvSpPr>
          <p:cNvPr id="8" name="Notched Right Arrow 7"/>
          <p:cNvSpPr/>
          <p:nvPr/>
        </p:nvSpPr>
        <p:spPr>
          <a:xfrm>
            <a:off x="4217438" y="2435290"/>
            <a:ext cx="978408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87625" y="4124131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Losing a kid.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02220" y="4152123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Reuniting with a child.</a:t>
            </a:r>
            <a:endParaRPr lang="en-US" dirty="0"/>
          </a:p>
        </p:txBody>
      </p:sp>
      <p:pic>
        <p:nvPicPr>
          <p:cNvPr id="12" name="grief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0487" y="1804597"/>
            <a:ext cx="3566160" cy="2005965"/>
          </a:xfrm>
          <a:prstGeom prst="rect">
            <a:avLst/>
          </a:prstGeom>
        </p:spPr>
      </p:pic>
      <p:pic>
        <p:nvPicPr>
          <p:cNvPr id="3" name="meeting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07551" y="1804596"/>
            <a:ext cx="3566160" cy="200596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5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57200" y="2939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Idea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350875" y="1401841"/>
            <a:ext cx="4880344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 defTabSz="895985">
              <a:lnSpc>
                <a:spcPct val="90000"/>
              </a:lnSpc>
              <a:spcAft>
                <a:spcPts val="590"/>
              </a:spcAft>
              <a:buNone/>
              <a:defRPr/>
            </a:pPr>
            <a:r>
              <a:rPr lang="en-US" dirty="0">
                <a:solidFill>
                  <a:schemeClr val="tx1"/>
                </a:solidFill>
                <a:latin typeface="Muli Light" panose="020B0604020202020204" charset="0"/>
                <a:cs typeface="Segoe UI Semilight" panose="020B0402040204020203" pitchFamily="34" charset="0"/>
              </a:rPr>
              <a:t>Create a cross-</a:t>
            </a:r>
            <a:r>
              <a:rPr lang="en-US" dirty="0" err="1">
                <a:solidFill>
                  <a:schemeClr val="tx1"/>
                </a:solidFill>
                <a:latin typeface="Muli Light" panose="020B0604020202020204" charset="0"/>
                <a:cs typeface="Segoe UI Semilight" panose="020B0402040204020203" pitchFamily="34" charset="0"/>
              </a:rPr>
              <a:t>platfrom</a:t>
            </a:r>
            <a:r>
              <a:rPr lang="en-US" dirty="0">
                <a:solidFill>
                  <a:schemeClr val="tx1"/>
                </a:solidFill>
                <a:latin typeface="Muli Light" panose="020B0604020202020204" charset="0"/>
                <a:cs typeface="Segoe UI Semilight" panose="020B0402040204020203" pitchFamily="34" charset="0"/>
              </a:rPr>
              <a:t> application Using Artificial Intelligence and Deep Learning (One Shot Learning) to find missing children by using Face recognition and face matching technology.</a:t>
            </a:r>
            <a:endParaRPr lang="en-US" dirty="0">
              <a:solidFill>
                <a:schemeClr val="tx1"/>
              </a:solidFill>
              <a:latin typeface="Muli Light" panose="020B0604020202020204" charset="0"/>
              <a:cs typeface="Segoe UI Semilight" panose="020B0402040204020203" pitchFamily="34" charset="0"/>
            </a:endParaRPr>
          </a:p>
          <a:p>
            <a:pPr marL="0" lvl="0" indent="0" defTabSz="895985">
              <a:lnSpc>
                <a:spcPct val="90000"/>
              </a:lnSpc>
              <a:spcBef>
                <a:spcPts val="0"/>
              </a:spcBef>
              <a:spcAft>
                <a:spcPts val="590"/>
              </a:spcAft>
              <a:buClrTx/>
              <a:buSzTx/>
              <a:buNone/>
              <a:defRPr/>
            </a:pPr>
            <a:endParaRPr lang="en-US" kern="1200" dirty="0">
              <a:solidFill>
                <a:schemeClr val="tx1"/>
              </a:solidFill>
              <a:latin typeface="Muli Light" panose="020B060402020202020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57200" y="293975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57199" y="1391209"/>
            <a:ext cx="5146159" cy="276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27000" indent="0" algn="ctr" defTabSz="895985">
              <a:lnSpc>
                <a:spcPct val="90000"/>
              </a:lnSpc>
              <a:spcAft>
                <a:spcPts val="590"/>
              </a:spcAft>
              <a:buNone/>
              <a:defRPr/>
            </a:pPr>
            <a:r>
              <a:rPr lang="en-US" sz="2000" spc="-102" dirty="0">
                <a:ln w="3175">
                  <a:noFill/>
                </a:ln>
                <a:solidFill>
                  <a:schemeClr val="bg2">
                    <a:lumMod val="25000"/>
                  </a:schemeClr>
                </a:solidFill>
                <a:latin typeface="Muli Light" panose="020B0604020202020204" charset="0"/>
                <a:cs typeface="Segoe UI Semilight" panose="020B0402040204020203" pitchFamily="34" charset="0"/>
              </a:rPr>
              <a:t>Azure Cognitive Services and Cloud technology</a:t>
            </a:r>
            <a:endParaRPr lang="en-US" sz="2000" spc="-102" dirty="0">
              <a:ln w="3175">
                <a:noFill/>
              </a:ln>
              <a:solidFill>
                <a:schemeClr val="bg2">
                  <a:lumMod val="25000"/>
                </a:schemeClr>
              </a:solidFill>
              <a:latin typeface="Muli Light" panose="020B0604020202020204" charset="0"/>
              <a:cs typeface="Segoe UI Semilight" panose="020B0402040204020203" pitchFamily="34" charset="0"/>
            </a:endParaRPr>
          </a:p>
          <a:p>
            <a:pPr marL="127000" indent="0" algn="ctr" defTabSz="895985">
              <a:lnSpc>
                <a:spcPct val="90000"/>
              </a:lnSpc>
              <a:spcAft>
                <a:spcPts val="590"/>
              </a:spcAft>
              <a:buNone/>
              <a:defRPr/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Muli Light" panose="020B0604020202020204" charset="0"/>
              <a:cs typeface="Segoe UI" pitchFamily="34" charset="0"/>
            </a:endParaRPr>
          </a:p>
          <a:p>
            <a:pPr marL="127000" indent="0" algn="ctr" defTabSz="895985">
              <a:lnSpc>
                <a:spcPct val="90000"/>
              </a:lnSpc>
              <a:spcAft>
                <a:spcPts val="590"/>
              </a:spcAft>
              <a:buNone/>
              <a:defRPr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Muli Light" panose="020B0604020202020204" charset="0"/>
                <a:cs typeface="Segoe UI" pitchFamily="34" charset="0"/>
              </a:rPr>
              <a:t>Cross-platform Deep Learning Based app to identify faces and match with faces in our database to find missing children. It is a cross-platform application to capture image of a child and match with database to check if the person is lost/found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Muli Light" panose="020B0604020202020204" charset="0"/>
              <a:cs typeface="Segoe UI" pitchFamily="34" charset="0"/>
            </a:endParaRPr>
          </a:p>
          <a:p>
            <a:pPr lvl="0" defTabSz="895985">
              <a:lnSpc>
                <a:spcPct val="90000"/>
              </a:lnSpc>
              <a:spcAft>
                <a:spcPts val="590"/>
              </a:spcAft>
              <a:defRPr/>
            </a:pPr>
            <a:endParaRPr lang="en-US" sz="900" dirty="0">
              <a:solidFill>
                <a:schemeClr val="bg2">
                  <a:lumMod val="25000"/>
                </a:schemeClr>
              </a:solidFill>
              <a:latin typeface="Muli Light" panose="020B0604020202020204" charset="0"/>
              <a:cs typeface="Segoe UI" pitchFamily="34" charset="0"/>
            </a:endParaRPr>
          </a:p>
          <a:p>
            <a:pPr lvl="0" defTabSz="895985">
              <a:lnSpc>
                <a:spcPct val="90000"/>
              </a:lnSpc>
              <a:spcAft>
                <a:spcPts val="590"/>
              </a:spcAft>
              <a:defRPr/>
            </a:pPr>
            <a:endParaRPr lang="en-US" sz="1400" b="1" dirty="0">
              <a:solidFill>
                <a:schemeClr val="bg2">
                  <a:lumMod val="25000"/>
                </a:schemeClr>
              </a:solidFill>
              <a:latin typeface="Muli Light" panose="020B060402020202020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Gowe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4300</Words>
  <Application>WPS Presentation</Application>
  <PresentationFormat>On-screen Show (16:9)</PresentationFormat>
  <Paragraphs>210</Paragraphs>
  <Slides>23</Slides>
  <Notes>18</Notes>
  <HiddenSlides>0</HiddenSlides>
  <MMClips>10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4" baseType="lpstr">
      <vt:lpstr>Arial</vt:lpstr>
      <vt:lpstr>SimSun</vt:lpstr>
      <vt:lpstr>Wingdings</vt:lpstr>
      <vt:lpstr>Arial</vt:lpstr>
      <vt:lpstr>Poppins</vt:lpstr>
      <vt:lpstr>Muli Light</vt:lpstr>
      <vt:lpstr>Poppins Light</vt:lpstr>
      <vt:lpstr>Muli</vt:lpstr>
      <vt:lpstr>Poppins</vt:lpstr>
      <vt:lpstr>Muli Light</vt:lpstr>
      <vt:lpstr>Segoe UI Semilight</vt:lpstr>
      <vt:lpstr>Segoe UI</vt:lpstr>
      <vt:lpstr>Segoe UI Semilight</vt:lpstr>
      <vt:lpstr>Gubbi</vt:lpstr>
      <vt:lpstr>DejaVu Sans</vt:lpstr>
      <vt:lpstr>微软雅黑</vt:lpstr>
      <vt:lpstr>Droid Sans Fallback</vt:lpstr>
      <vt:lpstr>Arial Unicode MS</vt:lpstr>
      <vt:lpstr>Garuda</vt:lpstr>
      <vt:lpstr>FreeSans</vt:lpstr>
      <vt:lpstr>Gower template</vt:lpstr>
      <vt:lpstr> LET’S FIND </vt:lpstr>
      <vt:lpstr>Imagine a Parents worst nightmare.</vt:lpstr>
      <vt:lpstr>PowerPoint 演示文稿</vt:lpstr>
      <vt:lpstr>PowerPoint 演示文稿</vt:lpstr>
      <vt:lpstr>PowerPoint 演示文稿</vt:lpstr>
      <vt:lpstr>How we deal with this?</vt:lpstr>
      <vt:lpstr>Help the one’s who matter the most.</vt:lpstr>
      <vt:lpstr>Idea</vt:lpstr>
      <vt:lpstr>Solution</vt:lpstr>
      <vt:lpstr>PowerPoint 演示文稿</vt:lpstr>
      <vt:lpstr>Features</vt:lpstr>
      <vt:lpstr>FaceNet and TensorFlow</vt:lpstr>
      <vt:lpstr>React Native</vt:lpstr>
      <vt:lpstr>Kubernetes orchestration</vt:lpstr>
      <vt:lpstr>Mobile project</vt:lpstr>
      <vt:lpstr>iOS project</vt:lpstr>
      <vt:lpstr>Desktop project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LET’S FIND A mission to fasten the lost ones.</dc:title>
  <dc:creator>Mutahira khalid</dc:creator>
  <cp:lastModifiedBy>naveed-rana</cp:lastModifiedBy>
  <cp:revision>105</cp:revision>
  <dcterms:created xsi:type="dcterms:W3CDTF">2019-04-21T06:27:41Z</dcterms:created>
  <dcterms:modified xsi:type="dcterms:W3CDTF">2019-04-21T06:27:41Z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